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8" r:id="rId3"/>
    <p:sldId id="270" r:id="rId4"/>
    <p:sldId id="271" r:id="rId5"/>
    <p:sldId id="256" r:id="rId6"/>
    <p:sldId id="261" r:id="rId7"/>
    <p:sldId id="262" r:id="rId8"/>
    <p:sldId id="263" r:id="rId9"/>
    <p:sldId id="274" r:id="rId10"/>
    <p:sldId id="275" r:id="rId11"/>
    <p:sldId id="260" r:id="rId12"/>
    <p:sldId id="264" r:id="rId13"/>
    <p:sldId id="265" r:id="rId14"/>
    <p:sldId id="266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5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PDS M/C February 4-5,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PDS M/C Feb 4-5,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17323B-CA81-412E-ACD1-F2CBF0BFEC0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9D569-FC01-4631-B63B-D8E007DB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52.3.187.118:300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b="1" dirty="0">
                <a:solidFill>
                  <a:srgbClr val="0408E0"/>
                </a:solidFill>
                <a:latin typeface="Verdana" panose="020B0604030504040204" pitchFamily="34" charset="0"/>
              </a:rPr>
              <a:t>The Planetary Data System and “PDS Challenge” </a:t>
            </a:r>
            <a:br>
              <a:rPr lang="en-US" altLang="en-US" sz="4800" b="1" dirty="0">
                <a:solidFill>
                  <a:srgbClr val="0408E0"/>
                </a:solidFill>
                <a:latin typeface="Verdana" panose="020B0604030504040204" pitchFamily="34" charset="0"/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>
                <a:latin typeface="Verdana" panose="020B0604030504040204" pitchFamily="34" charset="0"/>
              </a:rPr>
              <a:t>Ed </a:t>
            </a:r>
            <a:r>
              <a:rPr lang="en-US" altLang="en-US" dirty="0" err="1">
                <a:latin typeface="Verdana" panose="020B0604030504040204" pitchFamily="34" charset="0"/>
              </a:rPr>
              <a:t>Grayzeck</a:t>
            </a:r>
            <a:r>
              <a:rPr lang="en-US" altLang="en-US" dirty="0">
                <a:latin typeface="Verdana" panose="020B0604030504040204" pitchFamily="34" charset="0"/>
              </a:rPr>
              <a:t>/Todd King</a:t>
            </a:r>
          </a:p>
          <a:p>
            <a:endParaRPr lang="en-US" altLang="en-US" dirty="0">
              <a:latin typeface="Verdana" panose="020B0604030504040204" pitchFamily="34" charset="0"/>
            </a:endParaRPr>
          </a:p>
          <a:p>
            <a:r>
              <a:rPr lang="en-US" altLang="en-US" dirty="0">
                <a:latin typeface="Verdana" panose="020B0604030504040204" pitchFamily="34" charset="0"/>
              </a:rPr>
              <a:t>February 4,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version of software is a valuable learning experience.</a:t>
            </a:r>
          </a:p>
          <a:p>
            <a:r>
              <a:rPr lang="en-US" dirty="0" smtClean="0"/>
              <a:t>Re-implementing can result in a more refined application.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is what we chose to do for the Storyboard.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1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- Revision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Pared down and simplified design.</a:t>
            </a:r>
          </a:p>
          <a:p>
            <a:r>
              <a:rPr lang="en-US" dirty="0" smtClean="0"/>
              <a:t>Development started </a:t>
            </a:r>
            <a:r>
              <a:rPr lang="en-US" dirty="0" smtClean="0"/>
              <a:t>two weeks </a:t>
            </a:r>
            <a:r>
              <a:rPr lang="en-US" dirty="0" smtClean="0"/>
              <a:t>ago</a:t>
            </a:r>
          </a:p>
          <a:p>
            <a:pPr lvl="1"/>
            <a:r>
              <a:rPr lang="en-US" dirty="0" smtClean="0"/>
              <a:t>completed first phase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Key Features</a:t>
            </a:r>
          </a:p>
          <a:p>
            <a:r>
              <a:rPr lang="en-US" dirty="0" smtClean="0"/>
              <a:t>Meteor application (node.js)</a:t>
            </a:r>
          </a:p>
          <a:p>
            <a:r>
              <a:rPr lang="en-US" dirty="0" smtClean="0"/>
              <a:t>Uses application specification approach (meteor-kitchen)</a:t>
            </a:r>
          </a:p>
          <a:p>
            <a:r>
              <a:rPr lang="en-US" dirty="0" smtClean="0"/>
              <a:t>Two sided timeline</a:t>
            </a:r>
          </a:p>
          <a:p>
            <a:r>
              <a:rPr lang="en-US" dirty="0" smtClean="0"/>
              <a:t>Public and private viewing.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3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ryboard - Mozilla Firefox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6" y="393540"/>
            <a:ext cx="8205501" cy="6123423"/>
          </a:xfrm>
        </p:spPr>
      </p:pic>
    </p:spTree>
    <p:extLst>
      <p:ext uri="{BB962C8B-B14F-4D97-AF65-F5344CB8AC3E}">
        <p14:creationId xmlns:p14="http://schemas.microsoft.com/office/powerpoint/2010/main" val="84373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ryboard - Mozilla Firefox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7" y="393539"/>
            <a:ext cx="8160900" cy="6090139"/>
          </a:xfrm>
        </p:spPr>
      </p:pic>
    </p:spTree>
    <p:extLst>
      <p:ext uri="{BB962C8B-B14F-4D97-AF65-F5344CB8AC3E}">
        <p14:creationId xmlns:p14="http://schemas.microsoft.com/office/powerpoint/2010/main" val="365486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ryboard - Mozilla Firefox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3" y="366533"/>
            <a:ext cx="8213218" cy="6129182"/>
          </a:xfrm>
        </p:spPr>
      </p:pic>
    </p:spTree>
    <p:extLst>
      <p:ext uri="{BB962C8B-B14F-4D97-AF65-F5344CB8AC3E}">
        <p14:creationId xmlns:p14="http://schemas.microsoft.com/office/powerpoint/2010/main" val="105171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Login </a:t>
            </a:r>
            <a:r>
              <a:rPr lang="en-US" dirty="0" smtClean="0"/>
              <a:t>using </a:t>
            </a:r>
            <a:r>
              <a:rPr lang="en-US" dirty="0" err="1" smtClean="0"/>
              <a:t>Oauth</a:t>
            </a:r>
            <a:r>
              <a:rPr lang="en-US" dirty="0" smtClean="0"/>
              <a:t> </a:t>
            </a:r>
            <a:r>
              <a:rPr lang="en-US" sz="2400" dirty="0" smtClean="0"/>
              <a:t>(Google, Facebook, </a:t>
            </a:r>
            <a:r>
              <a:rPr lang="en-US" sz="2400" dirty="0" err="1" smtClean="0"/>
              <a:t>Github</a:t>
            </a:r>
            <a:r>
              <a:rPr lang="en-US" sz="2400" dirty="0" smtClean="0"/>
              <a:t>, 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dirty="0" smtClean="0"/>
              <a:t>Step-by-step feature (education mode)</a:t>
            </a:r>
          </a:p>
          <a:p>
            <a:r>
              <a:rPr lang="en-US" dirty="0" smtClean="0"/>
              <a:t>Image upload (and web page snapshot)</a:t>
            </a:r>
          </a:p>
          <a:p>
            <a:r>
              <a:rPr lang="en-US" dirty="0" smtClean="0"/>
              <a:t>Visual editing of cards and timelines</a:t>
            </a:r>
          </a:p>
          <a:p>
            <a:r>
              <a:rPr lang="en-US" dirty="0" smtClean="0"/>
              <a:t>Search feature</a:t>
            </a:r>
          </a:p>
          <a:p>
            <a:r>
              <a:rPr lang="en-US" dirty="0" smtClean="0"/>
              <a:t>Featured and most popular on home page</a:t>
            </a:r>
          </a:p>
          <a:p>
            <a:r>
              <a:rPr lang="en-US" dirty="0" smtClean="0"/>
              <a:t>User dashboard (views, likes, shares)</a:t>
            </a:r>
          </a:p>
          <a:p>
            <a:r>
              <a:rPr lang="en-US" dirty="0" smtClean="0"/>
              <a:t>Like and share</a:t>
            </a:r>
          </a:p>
          <a:p>
            <a:r>
              <a:rPr lang="en-US" dirty="0" smtClean="0"/>
              <a:t>Team editing</a:t>
            </a:r>
          </a:p>
          <a:p>
            <a:r>
              <a:rPr lang="en-US" dirty="0" smtClean="0"/>
              <a:t>Server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4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Challenge – 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Innovate</a:t>
            </a:r>
          </a:p>
          <a:p>
            <a:pPr marL="457200" lvl="1" indent="0">
              <a:buNone/>
            </a:pPr>
            <a:r>
              <a:rPr lang="en-US" sz="2000" dirty="0" smtClean="0"/>
              <a:t>“The trick to innovating is not coming up with something brand new, but connecting things we've never connected before, pairing different technology together.“ </a:t>
            </a:r>
            <a:endParaRPr lang="en-US" sz="2000" dirty="0" smtClean="0"/>
          </a:p>
          <a:p>
            <a:pPr marL="457200" lvl="1" indent="0" algn="ctr">
              <a:buNone/>
            </a:pPr>
            <a:r>
              <a:rPr lang="en-US" sz="2000" dirty="0" smtClean="0"/>
              <a:t>(</a:t>
            </a:r>
            <a:r>
              <a:rPr lang="en-US" sz="2000" dirty="0" smtClean="0"/>
              <a:t>Sean </a:t>
            </a:r>
            <a:r>
              <a:rPr lang="en-US" sz="2000" dirty="0" smtClean="0"/>
              <a:t>James, </a:t>
            </a:r>
            <a:r>
              <a:rPr lang="en-US" sz="2000" dirty="0" smtClean="0"/>
              <a:t>Microsoft)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 algn="ctr">
              <a:buNone/>
            </a:pPr>
            <a:r>
              <a:rPr lang="en-US" sz="2400" dirty="0" smtClean="0"/>
              <a:t>PDS has an infrastructure – let’s use it!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94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Challenge – </a:t>
            </a:r>
            <a:r>
              <a:rPr lang="en-US" sz="3600" dirty="0" smtClean="0"/>
              <a:t>Selecting a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Selecting a challenge has been challenging.</a:t>
            </a:r>
          </a:p>
          <a:p>
            <a:r>
              <a:rPr lang="en-US" dirty="0" smtClean="0"/>
              <a:t>Visualization of data</a:t>
            </a:r>
          </a:p>
          <a:p>
            <a:pPr marL="457200" lvl="1" indent="0">
              <a:buNone/>
            </a:pPr>
            <a:r>
              <a:rPr lang="en-US" dirty="0" smtClean="0"/>
              <a:t>Our in-house development has matured quickly. No need for a challenge.</a:t>
            </a:r>
          </a:p>
          <a:p>
            <a:r>
              <a:rPr lang="en-US" dirty="0" smtClean="0"/>
              <a:t>PDS4 support in Python</a:t>
            </a:r>
          </a:p>
          <a:p>
            <a:pPr marL="457200" lvl="1" indent="0">
              <a:buNone/>
            </a:pPr>
            <a:r>
              <a:rPr lang="en-US" dirty="0" smtClean="0"/>
              <a:t>An hour after selecting this we got the e-mail from Mike </a:t>
            </a:r>
            <a:r>
              <a:rPr lang="en-US" dirty="0" err="1" smtClean="0"/>
              <a:t>A’Hearn</a:t>
            </a:r>
            <a:r>
              <a:rPr lang="en-US" dirty="0" smtClean="0"/>
              <a:t> announcing the SBN effort. No need to duplicate.</a:t>
            </a:r>
          </a:p>
          <a:p>
            <a:r>
              <a:rPr lang="en-US" dirty="0" smtClean="0"/>
              <a:t>Selecting an item from Anne’s list.</a:t>
            </a:r>
          </a:p>
          <a:p>
            <a:pPr marL="457200" lvl="1" indent="0">
              <a:buNone/>
            </a:pPr>
            <a:r>
              <a:rPr lang="en-US" dirty="0" smtClean="0"/>
              <a:t>But we will be funding the challenge with PPI sources and need to meet a direct PPI need.</a:t>
            </a:r>
          </a:p>
          <a:p>
            <a:pPr marL="274320" lvl="1" indent="0" algn="ctr">
              <a:buNone/>
            </a:pPr>
            <a:r>
              <a:rPr lang="en-US" sz="11300" dirty="0" smtClean="0"/>
              <a:t>?</a:t>
            </a:r>
            <a:endParaRPr lang="en-US" sz="113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4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NASA’s Tournament </a:t>
            </a:r>
            <a:r>
              <a:rPr lang="en-US" dirty="0" smtClean="0"/>
              <a:t>Lab (NTL)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76" y="2531492"/>
            <a:ext cx="4312985" cy="3645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smtClean="0"/>
              <a:t>Seeks novel ideas or solutions to accelerate research and development efforts, improve algorithm performance, and seek new ideas and approaches in support of the NASA.</a:t>
            </a:r>
          </a:p>
          <a:p>
            <a:r>
              <a:rPr lang="en-US" sz="2000" smtClean="0"/>
              <a:t>Very agile</a:t>
            </a:r>
          </a:p>
          <a:p>
            <a:r>
              <a:rPr lang="en-US" sz="2000" smtClean="0"/>
              <a:t>Best for </a:t>
            </a:r>
          </a:p>
          <a:p>
            <a:pPr lvl="1"/>
            <a:r>
              <a:rPr lang="en-US" sz="1800" smtClean="0"/>
              <a:t>Conceptualizing</a:t>
            </a:r>
          </a:p>
          <a:p>
            <a:pPr lvl="1"/>
            <a:r>
              <a:rPr lang="en-US" sz="1800" smtClean="0"/>
              <a:t>Design</a:t>
            </a:r>
          </a:p>
          <a:p>
            <a:pPr lvl="1"/>
            <a:r>
              <a:rPr lang="en-US" sz="1800" smtClean="0"/>
              <a:t>Prototyping (Proof of concept)</a:t>
            </a:r>
            <a:endParaRPr lang="en-US" sz="1800" dirty="0" smtClean="0"/>
          </a:p>
        </p:txBody>
      </p:sp>
      <p:pic>
        <p:nvPicPr>
          <p:cNvPr id="1028" name="Picture 4" descr="http://www.nasa.gov/sites/default/files/thumbnails/image/ntl-platform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15" y="2347681"/>
            <a:ext cx="3978337" cy="386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184" y="1734206"/>
            <a:ext cx="854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Facilitates the use of crowdsourcing to tackle NASA challenges.</a:t>
            </a:r>
          </a:p>
        </p:txBody>
      </p:sp>
    </p:spTree>
    <p:extLst>
      <p:ext uri="{BB962C8B-B14F-4D97-AF65-F5344CB8AC3E}">
        <p14:creationId xmlns:p14="http://schemas.microsoft.com/office/powerpoint/2010/main" val="10185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Past NTL interactions</a:t>
            </a:r>
            <a:endParaRPr lang="en-US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“PDS Challenge” status as of 2016</a:t>
            </a:r>
          </a:p>
          <a:p>
            <a:pPr lvl="1"/>
            <a:r>
              <a:rPr lang="en-US" altLang="en-US" smtClean="0"/>
              <a:t>NASA Tournament Lab(NASA/Harvard/TopCoder) teamed with PSD to implement as NTL action</a:t>
            </a:r>
          </a:p>
          <a:p>
            <a:pPr lvl="1"/>
            <a:r>
              <a:rPr lang="en-US" altLang="en-US" smtClean="0"/>
              <a:t>Contests initially supported by NTL via NASA HEOMD (then CoECI) and through SMD</a:t>
            </a:r>
          </a:p>
          <a:p>
            <a:pPr lvl="1"/>
            <a:r>
              <a:rPr lang="en-US" altLang="en-US" smtClean="0"/>
              <a:t>Used a restricted sample of SBN (comet Halley) -start 2012 and presented at Oct 2012 DPS</a:t>
            </a:r>
          </a:p>
          <a:p>
            <a:pPr lvl="1"/>
            <a:r>
              <a:rPr lang="en-US" altLang="en-US" smtClean="0"/>
              <a:t>Poster at Oct 2013 DPS including step to form Cassini-Rings (C-R)Challenge – workshop/posters</a:t>
            </a:r>
          </a:p>
          <a:p>
            <a:pPr lvl="1"/>
            <a:r>
              <a:rPr lang="en-US" altLang="en-US" smtClean="0"/>
              <a:t>Planetary Data Storyboard abstract at Dec 2015 AGU in NASA SMD special education session </a:t>
            </a:r>
          </a:p>
          <a:p>
            <a:pPr lvl="1"/>
            <a:r>
              <a:rPr lang="en-US" altLang="en-US" smtClean="0"/>
              <a:t>New Task system from CoECI with SMD support for C-R Next Steps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82029" indent="-300780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203122" indent="-240624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84371" indent="-240624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165619" indent="-240624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646868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3128117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609365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4090614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fld id="{D744E8FB-7727-4ED5-8639-CB5ADABE4D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 Cassini - Rings 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1. NTL Teams to search Cassini ISS data for disruptions – step 1 contests completed.</a:t>
            </a:r>
          </a:p>
          <a:p>
            <a:r>
              <a:rPr lang="en-US" altLang="en-US" smtClean="0"/>
              <a:t>2. Step 2  Marathon Match (761 “controls”)</a:t>
            </a:r>
          </a:p>
          <a:p>
            <a:r>
              <a:rPr lang="en-US" altLang="en-US" smtClean="0"/>
              <a:t>3. Evaluation by Rings (30K images) identifies needed improvements in efficiency of algorithym</a:t>
            </a:r>
          </a:p>
          <a:p>
            <a:r>
              <a:rPr lang="en-US" altLang="en-US" smtClean="0"/>
              <a:t>4. Work through CoECI multi-phase task order contract with SMD funds</a:t>
            </a:r>
          </a:p>
          <a:p>
            <a:r>
              <a:rPr lang="en-US" altLang="en-US" smtClean="0"/>
              <a:t>5. Control search leads to promising results but needs robust verification</a:t>
            </a:r>
          </a:p>
          <a:p>
            <a:r>
              <a:rPr lang="en-US" altLang="en-US" smtClean="0"/>
              <a:t>6. Outline steps to complete phase 1 with improvements and documentation</a:t>
            </a: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82029" indent="-300780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203122" indent="-240624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84371" indent="-240624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165619" indent="-240624"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646868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3128117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609365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4090614" indent="-240624" eaLnBrk="0" fontAlgn="base" hangingPunct="0">
              <a:spcBef>
                <a:spcPct val="0"/>
              </a:spcBef>
              <a:spcAft>
                <a:spcPct val="0"/>
              </a:spcAft>
              <a:defRPr sz="2526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fld id="{D68235A2-46BC-4C2C-8BDB-B66D9FD349A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27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PPI Challenge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Storybook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 King, Ed </a:t>
            </a:r>
            <a:r>
              <a:rPr lang="en-US" dirty="0" err="1" smtClean="0"/>
              <a:t>Grayzeck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Storyboard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PPI’s First NTL Challenge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u="sng" dirty="0" smtClean="0"/>
              <a:t>History</a:t>
            </a:r>
          </a:p>
          <a:p>
            <a:r>
              <a:rPr lang="en-US" altLang="en-US" dirty="0" smtClean="0"/>
              <a:t>Concept </a:t>
            </a:r>
            <a:r>
              <a:rPr lang="en-US" altLang="en-US" dirty="0" smtClean="0"/>
              <a:t>proposed (11/14)</a:t>
            </a:r>
          </a:p>
          <a:p>
            <a:r>
              <a:rPr lang="en-US" altLang="en-US" dirty="0" smtClean="0"/>
              <a:t>SMD funding for proof-of-concept (5/15)</a:t>
            </a:r>
          </a:p>
          <a:p>
            <a:r>
              <a:rPr lang="en-US" altLang="en-US" dirty="0" smtClean="0"/>
              <a:t>Completed (11/15) - </a:t>
            </a:r>
            <a:r>
              <a:rPr lang="en-US" altLang="en-US" dirty="0" smtClean="0">
                <a:hlinkClick r:id="rId2"/>
              </a:rPr>
              <a:t>http://52.3.187.118:3000/</a:t>
            </a:r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u="sng" dirty="0" smtClean="0"/>
              <a:t>Key features</a:t>
            </a:r>
          </a:p>
          <a:p>
            <a:r>
              <a:rPr lang="en-US" altLang="en-US" dirty="0" smtClean="0"/>
              <a:t>Based on </a:t>
            </a:r>
            <a:r>
              <a:rPr lang="en-US" altLang="en-US" dirty="0" err="1" smtClean="0"/>
              <a:t>Myyna</a:t>
            </a:r>
            <a:r>
              <a:rPr lang="en-US" altLang="en-US" dirty="0" smtClean="0"/>
              <a:t> (a </a:t>
            </a:r>
            <a:r>
              <a:rPr lang="en-US" altLang="en-US" dirty="0" err="1" smtClean="0"/>
              <a:t>Pintrest</a:t>
            </a:r>
            <a:r>
              <a:rPr lang="en-US" altLang="en-US" dirty="0" smtClean="0"/>
              <a:t> clone)</a:t>
            </a:r>
          </a:p>
          <a:p>
            <a:r>
              <a:rPr lang="en-US" altLang="en-US" dirty="0" smtClean="0"/>
              <a:t>Pin web item (pages, pictures, etc.)</a:t>
            </a:r>
          </a:p>
          <a:p>
            <a:r>
              <a:rPr lang="en-US" altLang="en-US" dirty="0" smtClean="0"/>
              <a:t>Node.js application.</a:t>
            </a:r>
          </a:p>
          <a:p>
            <a:r>
              <a:rPr lang="en-US" altLang="en-US" dirty="0" smtClean="0"/>
              <a:t>Key drawbacks</a:t>
            </a:r>
          </a:p>
          <a:p>
            <a:r>
              <a:rPr lang="en-US" altLang="en-US" dirty="0" smtClean="0"/>
              <a:t>Time line view based on time item pinned.</a:t>
            </a:r>
          </a:p>
          <a:p>
            <a:r>
              <a:rPr lang="en-US" altLang="en-US" dirty="0" smtClean="0"/>
              <a:t>Pinned items can be easily disorganized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95997" indent="-306153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224610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714454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204298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694142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3183987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673831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4163675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23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95997" indent="-306153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224610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714454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204298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694142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3183987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673831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4163675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393" dirty="0" smtClean="0">
                <a:latin typeface="Times" panose="02020603050405020304" pitchFamily="18" charset="0"/>
              </a:rPr>
              <a:t> </a:t>
            </a:r>
            <a:endParaRPr lang="en-US" altLang="en-US" sz="1393" dirty="0">
              <a:latin typeface="Times" panose="02020603050405020304" pitchFamily="18" charset="0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2" y="317062"/>
            <a:ext cx="8152436" cy="62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7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95997" indent="-306153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224610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714454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204298" indent="-244922"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694142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3183987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673831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4163675" indent="-244922" eaLnBrk="0" fontAlgn="base" hangingPunct="0">
              <a:spcBef>
                <a:spcPct val="0"/>
              </a:spcBef>
              <a:spcAft>
                <a:spcPct val="0"/>
              </a:spcAft>
              <a:defRPr sz="257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393" dirty="0" smtClean="0">
                <a:latin typeface="Times" panose="02020603050405020304" pitchFamily="18" charset="0"/>
              </a:rPr>
              <a:t> </a:t>
            </a:r>
            <a:endParaRPr lang="en-US" altLang="en-US" sz="1393" dirty="0">
              <a:latin typeface="Times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7"/>
          <a:stretch>
            <a:fillRect/>
          </a:stretch>
        </p:blipFill>
        <p:spPr bwMode="auto">
          <a:xfrm>
            <a:off x="1917539" y="330601"/>
            <a:ext cx="5256828" cy="644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Callout 2 (Accent Bar) 5"/>
          <p:cNvSpPr>
            <a:spLocks/>
          </p:cNvSpPr>
          <p:nvPr/>
        </p:nvSpPr>
        <p:spPr bwMode="auto">
          <a:xfrm flipH="1">
            <a:off x="163286" y="2796268"/>
            <a:ext cx="1143000" cy="46944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502"/>
              <a:gd name="adj6" fmla="val -78474"/>
            </a:avLst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929">
                <a:latin typeface="Times" panose="02020603050405020304" pitchFamily="18" charset="0"/>
              </a:rPr>
              <a:t>Timeline</a:t>
            </a:r>
          </a:p>
        </p:txBody>
      </p:sp>
      <p:sp>
        <p:nvSpPr>
          <p:cNvPr id="8197" name="Line Callout 2 (Accent Bar) 6"/>
          <p:cNvSpPr>
            <a:spLocks/>
          </p:cNvSpPr>
          <p:nvPr/>
        </p:nvSpPr>
        <p:spPr bwMode="auto">
          <a:xfrm flipH="1">
            <a:off x="360589" y="4408714"/>
            <a:ext cx="1143000" cy="40821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5139"/>
              <a:gd name="adj6" fmla="val -107829"/>
            </a:avLst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929">
                <a:latin typeface="Times" panose="02020603050405020304" pitchFamily="18" charset="0"/>
              </a:rPr>
              <a:t>Like it</a:t>
            </a:r>
          </a:p>
        </p:txBody>
      </p:sp>
      <p:sp>
        <p:nvSpPr>
          <p:cNvPr id="8198" name="Line Callout 2 (Accent Bar) 7"/>
          <p:cNvSpPr>
            <a:spLocks/>
          </p:cNvSpPr>
          <p:nvPr/>
        </p:nvSpPr>
        <p:spPr bwMode="auto">
          <a:xfrm>
            <a:off x="7511143" y="979714"/>
            <a:ext cx="1143000" cy="40821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378"/>
              <a:gd name="adj6" fmla="val -93726"/>
            </a:avLst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929">
                <a:latin typeface="Times" panose="02020603050405020304" pitchFamily="18" charset="0"/>
              </a:rPr>
              <a:t>Author</a:t>
            </a:r>
          </a:p>
        </p:txBody>
      </p:sp>
      <p:sp>
        <p:nvSpPr>
          <p:cNvPr id="8199" name="Line Callout 2 (Accent Bar) 8"/>
          <p:cNvSpPr>
            <a:spLocks/>
          </p:cNvSpPr>
          <p:nvPr/>
        </p:nvSpPr>
        <p:spPr bwMode="auto">
          <a:xfrm>
            <a:off x="7674429" y="1877786"/>
            <a:ext cx="1143000" cy="40821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928"/>
              <a:gd name="adj6" fmla="val -115506"/>
            </a:avLst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929">
                <a:latin typeface="Times" panose="02020603050405020304" pitchFamily="18" charset="0"/>
              </a:rPr>
              <a:t>Follow</a:t>
            </a:r>
          </a:p>
        </p:txBody>
      </p:sp>
      <p:sp>
        <p:nvSpPr>
          <p:cNvPr id="8200" name="Line Callout 2 (Accent Bar) 9"/>
          <p:cNvSpPr>
            <a:spLocks/>
          </p:cNvSpPr>
          <p:nvPr/>
        </p:nvSpPr>
        <p:spPr bwMode="auto">
          <a:xfrm>
            <a:off x="7674429" y="4204607"/>
            <a:ext cx="1143000" cy="40821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426"/>
              <a:gd name="adj6" fmla="val -82648"/>
            </a:avLst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r>
              <a:rPr lang="en-US" altLang="en-US" sz="1929">
                <a:latin typeface="Times" panose="02020603050405020304" pitchFamily="18" charset="0"/>
              </a:rPr>
              <a:t>Pinned Item</a:t>
            </a:r>
          </a:p>
        </p:txBody>
      </p:sp>
    </p:spTree>
    <p:extLst>
      <p:ext uri="{BB962C8B-B14F-4D97-AF65-F5344CB8AC3E}">
        <p14:creationId xmlns:p14="http://schemas.microsoft.com/office/powerpoint/2010/main" val="150655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Found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Using the NTL and the challenge approach is great for</a:t>
            </a:r>
          </a:p>
          <a:p>
            <a:r>
              <a:rPr lang="en-US" dirty="0" smtClean="0"/>
              <a:t>Tapping into a network of professionals and experts.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to do:</a:t>
            </a:r>
          </a:p>
          <a:p>
            <a:r>
              <a:rPr lang="en-US" dirty="0" smtClean="0"/>
              <a:t>Conceptual Design</a:t>
            </a:r>
          </a:p>
          <a:p>
            <a:r>
              <a:rPr lang="en-US" dirty="0" smtClean="0"/>
              <a:t>User Interface Design</a:t>
            </a:r>
          </a:p>
          <a:p>
            <a:r>
              <a:rPr lang="en-US" dirty="0" smtClean="0"/>
              <a:t>Proof-of-concept or prototype development.</a:t>
            </a:r>
          </a:p>
          <a:p>
            <a:endParaRPr lang="en-US" dirty="0" smtClean="0"/>
          </a:p>
          <a:p>
            <a:r>
              <a:rPr lang="en-US" dirty="0" smtClean="0"/>
              <a:t>It’s very agile</a:t>
            </a:r>
          </a:p>
          <a:p>
            <a:pPr marL="274320" lvl="1" indent="0">
              <a:buNone/>
            </a:pPr>
            <a:r>
              <a:rPr lang="en-US" dirty="0" smtClean="0"/>
              <a:t>small sections with multiple implementations, reviewed and best implementation is selected.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72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244</TotalTime>
  <Words>651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Garamond</vt:lpstr>
      <vt:lpstr>Times</vt:lpstr>
      <vt:lpstr>Times New Roman</vt:lpstr>
      <vt:lpstr>Verdana</vt:lpstr>
      <vt:lpstr>Savon</vt:lpstr>
      <vt:lpstr>The Planetary Data System and “PDS Challenge”  </vt:lpstr>
      <vt:lpstr>NASA’s Tournament Lab (NTL)</vt:lpstr>
      <vt:lpstr>Past NTL interactions</vt:lpstr>
      <vt:lpstr>Challenge Cassini - Rings </vt:lpstr>
      <vt:lpstr>PPI Challenge and Storybook Update</vt:lpstr>
      <vt:lpstr>Storyboard  PPI’s First NTL Challenge</vt:lpstr>
      <vt:lpstr>PowerPoint Presentation</vt:lpstr>
      <vt:lpstr>PowerPoint Presentation</vt:lpstr>
      <vt:lpstr>We Found That…</vt:lpstr>
      <vt:lpstr>Storyboard – Next Steps</vt:lpstr>
      <vt:lpstr>Storyboard - Revision </vt:lpstr>
      <vt:lpstr>PowerPoint Presentation</vt:lpstr>
      <vt:lpstr>PowerPoint Presentation</vt:lpstr>
      <vt:lpstr>PowerPoint Presentation</vt:lpstr>
      <vt:lpstr>Planned Features</vt:lpstr>
      <vt:lpstr>PPI Challenge – Our Goals</vt:lpstr>
      <vt:lpstr>PPI Challenge – Selecting a topic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PPI Challenge and Storybook Update</dc:title>
  <dc:creator>tking</dc:creator>
  <cp:lastModifiedBy>tking</cp:lastModifiedBy>
  <cp:revision>17</cp:revision>
  <dcterms:created xsi:type="dcterms:W3CDTF">2016-02-02T15:09:37Z</dcterms:created>
  <dcterms:modified xsi:type="dcterms:W3CDTF">2016-02-03T19:07:38Z</dcterms:modified>
</cp:coreProperties>
</file>